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24"/>
  </p:notesMasterIdLst>
  <p:handoutMasterIdLst>
    <p:handoutMasterId r:id="rId25"/>
  </p:handoutMasterIdLst>
  <p:sldIdLst>
    <p:sldId id="394" r:id="rId3"/>
    <p:sldId id="476" r:id="rId4"/>
    <p:sldId id="508" r:id="rId5"/>
    <p:sldId id="535" r:id="rId6"/>
    <p:sldId id="479" r:id="rId7"/>
    <p:sldId id="536" r:id="rId8"/>
    <p:sldId id="539" r:id="rId9"/>
    <p:sldId id="483" r:id="rId10"/>
    <p:sldId id="537" r:id="rId11"/>
    <p:sldId id="549" r:id="rId12"/>
    <p:sldId id="534" r:id="rId13"/>
    <p:sldId id="415" r:id="rId14"/>
    <p:sldId id="545" r:id="rId15"/>
    <p:sldId id="492" r:id="rId16"/>
    <p:sldId id="491" r:id="rId17"/>
    <p:sldId id="494" r:id="rId18"/>
    <p:sldId id="528" r:id="rId19"/>
    <p:sldId id="546" r:id="rId20"/>
    <p:sldId id="493" r:id="rId21"/>
    <p:sldId id="405" r:id="rId22"/>
    <p:sldId id="400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C545B3C-8861-4738-869D-3B7DA15AE876}">
          <p14:sldIdLst>
            <p14:sldId id="394"/>
            <p14:sldId id="476"/>
            <p14:sldId id="508"/>
          </p14:sldIdLst>
        </p14:section>
        <p14:section name="Course Objective" id="{9F9759C1-F095-4CA3-819D-800E38407578}">
          <p14:sldIdLst>
            <p14:sldId id="535"/>
            <p14:sldId id="479"/>
            <p14:sldId id="536"/>
            <p14:sldId id="539"/>
          </p14:sldIdLst>
        </p14:section>
        <p14:section name="Team" id="{D358BE77-7272-44D1-BDCE-F47F1E2C64D7}">
          <p14:sldIdLst>
            <p14:sldId id="483"/>
            <p14:sldId id="537"/>
            <p14:sldId id="549"/>
            <p14:sldId id="534"/>
          </p14:sldIdLst>
        </p14:section>
        <p14:section name="Course Organization" id="{2B4D2ED8-F966-4FF9-BC04-EA7C60E10932}">
          <p14:sldIdLst>
            <p14:sldId id="415"/>
            <p14:sldId id="545"/>
            <p14:sldId id="492"/>
            <p14:sldId id="491"/>
            <p14:sldId id="494"/>
          </p14:sldIdLst>
        </p14:section>
        <p14:section name="Conclusion" id="{E47C5259-9EA6-4EC9-BC48-DB727F9AFB1B}">
          <p14:sldIdLst>
            <p14:sldId id="528"/>
            <p14:sldId id="546"/>
            <p14:sldId id="493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720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11/15/2018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1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27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11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3878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0312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5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2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40358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40878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88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9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0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2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11/15/2018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06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62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onebitsoftware.net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softuni.bg/courses/csharp-oop-advanced-high-quality-code" TargetMode="External"/><Relationship Id="rId7" Type="http://schemas.openxmlformats.org/officeDocument/2006/relationships/hyperlink" Target="http://fb.com/group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softuni.bg/forum/categories/15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csharp-oop-basic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63.png"/><Relationship Id="rId26" Type="http://schemas.openxmlformats.org/officeDocument/2006/relationships/image" Target="../media/image35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61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2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66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67.png"/><Relationship Id="rId10" Type="http://schemas.openxmlformats.org/officeDocument/2006/relationships/image" Target="../media/image60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4.png"/><Relationship Id="rId22" Type="http://schemas.openxmlformats.org/officeDocument/2006/relationships/image" Target="../media/image65.png"/><Relationship Id="rId27" Type="http://schemas.openxmlformats.org/officeDocument/2006/relationships/hyperlink" Target="http://smartit.b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68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71.gif"/><Relationship Id="rId5" Type="http://schemas.openxmlformats.org/officeDocument/2006/relationships/image" Target="../media/image69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7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bitsoftware.net/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OOP Advanced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4938804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/>
              <a:t>Technical Trainers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AD21C1-E34F-4A20-A9BA-2920F583B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988" y="1884233"/>
            <a:ext cx="428684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6706"/>
            <a:ext cx="11815018" cy="519971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Software development and </a:t>
            </a:r>
            <a:br>
              <a:rPr lang="en-GB" dirty="0"/>
            </a:br>
            <a:r>
              <a:rPr lang="en-GB" dirty="0"/>
              <a:t>consulting company</a:t>
            </a:r>
          </a:p>
          <a:p>
            <a:r>
              <a:rPr lang="en-GB" dirty="0"/>
              <a:t>Heavy involvement with the </a:t>
            </a:r>
            <a:br>
              <a:rPr lang="en-GB" dirty="0"/>
            </a:br>
            <a:r>
              <a:rPr lang="en-GB" dirty="0"/>
              <a:t>Microsoft SharePoint platform</a:t>
            </a:r>
          </a:p>
          <a:p>
            <a:r>
              <a:rPr lang="en-GB" dirty="0"/>
              <a:t>Winning and delivering some of </a:t>
            </a:r>
            <a:br>
              <a:rPr lang="en-GB" dirty="0"/>
            </a:br>
            <a:r>
              <a:rPr lang="en-GB" dirty="0"/>
              <a:t>the best SharePoint projects</a:t>
            </a:r>
          </a:p>
          <a:p>
            <a:r>
              <a:rPr lang="en-GB" dirty="0" err="1"/>
              <a:t>OneBit</a:t>
            </a:r>
            <a:r>
              <a:rPr lang="en-GB" dirty="0"/>
              <a:t> Survey Master</a:t>
            </a:r>
          </a:p>
          <a:p>
            <a:r>
              <a:rPr lang="en-GB" dirty="0" err="1"/>
              <a:t>OneBit</a:t>
            </a:r>
            <a:r>
              <a:rPr lang="en-GB" dirty="0"/>
              <a:t> Quick Poll</a:t>
            </a:r>
          </a:p>
          <a:p>
            <a:r>
              <a:rPr lang="en-US" dirty="0">
                <a:hlinkClick r:id="rId2"/>
              </a:rPr>
              <a:t>https://www.onebitsoftware.net/</a:t>
            </a:r>
            <a:endParaRPr lang="en-GB" dirty="0"/>
          </a:p>
          <a:p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ONEBIT SOFTWARE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3802302-B2B9-4B30-A6B7-B9F45F9D1C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323012" y="1386811"/>
            <a:ext cx="5568619" cy="4084377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235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noProof="1"/>
              <a:t>Technical Trainer @ SoftUni</a:t>
            </a:r>
          </a:p>
          <a:p>
            <a:r>
              <a:rPr lang="en-GB" noProof="1"/>
              <a:t>ASP.NET Web Developer</a:t>
            </a:r>
          </a:p>
          <a:p>
            <a:r>
              <a:rPr lang="en-GB" noProof="1"/>
              <a:t>Experience with MSSQL and ADO.NET</a:t>
            </a:r>
          </a:p>
          <a:p>
            <a:r>
              <a:rPr lang="en-GB" noProof="1"/>
              <a:t>Interested in self-development </a:t>
            </a:r>
            <a:br>
              <a:rPr lang="en-GB" noProof="1"/>
            </a:br>
            <a:r>
              <a:rPr lang="en-GB" noProof="1"/>
              <a:t>and business</a:t>
            </a:r>
          </a:p>
          <a:p>
            <a:r>
              <a:rPr lang="en-GB" noProof="1"/>
              <a:t>Mountain lover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Stoyan Shopov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35881-9A66-4891-8861-AA9ADCB70C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658" y="1744478"/>
            <a:ext cx="3813869" cy="3665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74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Organization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159DCB-898C-4603-8997-80C8D795F8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4 weeks / 4 times a week</a:t>
            </a:r>
          </a:p>
          <a:p>
            <a:r>
              <a:rPr lang="en-GB" dirty="0"/>
              <a:t>12 Credits</a:t>
            </a:r>
          </a:p>
          <a:p>
            <a:r>
              <a:rPr lang="en-GB" dirty="0"/>
              <a:t>Time frame</a:t>
            </a:r>
          </a:p>
          <a:p>
            <a:pPr lvl="1"/>
            <a:r>
              <a:rPr lang="en-GB" dirty="0"/>
              <a:t>19-Nov-2018 – 16-Dec-2018</a:t>
            </a:r>
          </a:p>
          <a:p>
            <a:r>
              <a:rPr lang="en-GB" dirty="0"/>
              <a:t>Exam</a:t>
            </a:r>
          </a:p>
          <a:p>
            <a:pPr lvl="1"/>
            <a:r>
              <a:rPr lang="en-GB" dirty="0"/>
              <a:t>16-Dec-2018 16:00</a:t>
            </a:r>
          </a:p>
          <a:p>
            <a:r>
              <a:rPr lang="en-GB" dirty="0"/>
              <a:t>Retake</a:t>
            </a:r>
          </a:p>
          <a:p>
            <a:pPr lvl="1"/>
            <a:r>
              <a:rPr lang="en-GB" dirty="0"/>
              <a:t>21-Dec-2018 09:00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68053C-1DF7-4F86-A88B-86F17468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BDC94-7343-403E-ACD2-3DFD163696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2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Your homework is mainly work in class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r>
              <a:rPr lang="en-US" dirty="0"/>
              <a:t>How to submit your homework?</a:t>
            </a:r>
          </a:p>
          <a:p>
            <a:pPr lvl="1"/>
            <a:r>
              <a:rPr lang="en-US" dirty="0"/>
              <a:t>Submitted in the judge system</a:t>
            </a:r>
          </a:p>
          <a:p>
            <a:r>
              <a:rPr lang="en-US" dirty="0"/>
              <a:t>Do your homework when it's due</a:t>
            </a:r>
          </a:p>
          <a:p>
            <a:pPr lvl="1"/>
            <a:r>
              <a:rPr lang="en-US" dirty="0"/>
              <a:t>Assignments pile up quickly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251CBD-913C-42B3-BA69-E7E7F60C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77" y="2792421"/>
            <a:ext cx="39256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5%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C70AAF-2F36-4207-A978-F4449786A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51" y="3630977"/>
            <a:ext cx="2898654" cy="2569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D67DC-3695-4835-B2A3-0A77C830B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12954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Official web site:</a:t>
            </a:r>
          </a:p>
          <a:p>
            <a:endParaRPr lang="en-US" dirty="0"/>
          </a:p>
          <a:p>
            <a:r>
              <a:rPr lang="en-US" dirty="0"/>
              <a:t>Official discussion forum:</a:t>
            </a:r>
          </a:p>
          <a:p>
            <a:endParaRPr lang="en-US" dirty="0"/>
          </a:p>
          <a:p>
            <a:r>
              <a:rPr lang="en-US" dirty="0"/>
              <a:t>Official Facebook group: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60412" y="1905000"/>
            <a:ext cx="8153400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hlinkClick r:id="rId3"/>
              </a:rPr>
              <a:t>https://softuni.bg/courses/csharp-oop-advanced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288835"/>
            <a:ext cx="8153400" cy="604353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pt-BR" sz="2399" b="1" noProof="1">
                <a:solidFill>
                  <a:schemeClr val="bg1"/>
                </a:solidFill>
                <a:latin typeface="Consolas" pitchFamily="49" charset="0"/>
                <a:hlinkClick r:id="rId4"/>
              </a:rPr>
              <a:t>softuni.bg/forum/categories/15/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772" y="2856892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431" y="1217755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4653055"/>
            <a:ext cx="8153400" cy="984269"/>
          </a:xfrm>
          <a:prstGeom prst="roundRect">
            <a:avLst>
              <a:gd name="adj" fmla="val 5953"/>
            </a:avLst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/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804" latinLnBrk="1">
              <a:spcBef>
                <a:spcPts val="600"/>
              </a:spcBef>
              <a:spcAft>
                <a:spcPts val="600"/>
              </a:spcAft>
            </a:pPr>
            <a:r>
              <a:rPr lang="en-US" sz="2399" b="1" dirty="0">
                <a:solidFill>
                  <a:schemeClr val="bg1"/>
                </a:solidFill>
                <a:latin typeface="Consolas" pitchFamily="49" charset="0"/>
                <a:hlinkClick r:id="rId7"/>
              </a:rPr>
              <a:t>http://fb.com/groups/</a:t>
            </a:r>
            <a:br>
              <a:rPr lang="en-US" sz="2399" b="1" dirty="0">
                <a:solidFill>
                  <a:schemeClr val="bg1"/>
                </a:solidFill>
                <a:latin typeface="Consolas" pitchFamily="49" charset="0"/>
                <a:hlinkClick r:id="rId7"/>
              </a:rPr>
            </a:br>
            <a:r>
              <a:rPr lang="en-US" sz="2399" b="1" dirty="0">
                <a:solidFill>
                  <a:schemeClr val="bg1"/>
                </a:solidFill>
                <a:latin typeface="Consolas" pitchFamily="49" charset="0"/>
                <a:hlinkClick r:id="rId7"/>
              </a:rPr>
              <a:t>SoftUniCsharpFundamentalsSeptember2018</a:t>
            </a:r>
            <a:endParaRPr lang="en-US" sz="2399" b="1" noProof="1">
              <a:solidFill>
                <a:schemeClr val="bg1"/>
              </a:solidFill>
              <a:latin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981" y="4589777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https://softuni.bg/courses/csharp-oop-basics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2480" y="1371605"/>
            <a:ext cx="8180332" cy="4795935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Training and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Organization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Course Infrastructure</a:t>
            </a:r>
          </a:p>
          <a:p>
            <a:pPr marL="932996" lvl="1" indent="-457200">
              <a:lnSpc>
                <a:spcPts val="4000"/>
              </a:lnSpc>
            </a:pPr>
            <a:r>
              <a:rPr lang="en-US" dirty="0"/>
              <a:t>Evaluation Criteria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</a:t>
            </a:r>
            <a:r>
              <a:rPr lang="en-GB" sz="11500" b="1" dirty="0"/>
              <a:t>fund-</a:t>
            </a:r>
            <a:r>
              <a:rPr lang="en-GB" sz="11500" b="1" dirty="0" err="1"/>
              <a:t>csharp</a:t>
            </a:r>
            <a:endParaRPr lang="en-US" sz="115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73C89-5D68-46FD-805E-4691B9E9BF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28CC0-ED90-46D1-AE74-8EF199E28D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D315A-6C16-4DEB-B5E3-DB0BB09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90600"/>
            <a:ext cx="5318632" cy="30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dirty="0"/>
              <a:t>Apply good practices for building </a:t>
            </a:r>
            <a:r>
              <a:rPr lang="en-GB" b="1" dirty="0">
                <a:solidFill>
                  <a:schemeClr val="bg1"/>
                </a:solidFill>
              </a:rPr>
              <a:t>quality software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SOLID Principles</a:t>
            </a:r>
          </a:p>
          <a:p>
            <a:pPr>
              <a:buClr>
                <a:schemeClr val="tx1"/>
              </a:buClr>
            </a:pPr>
            <a:r>
              <a:rPr lang="en-GB" dirty="0"/>
              <a:t>Obtain type information at runtime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Create Custom </a:t>
            </a:r>
            <a:r>
              <a:rPr lang="en-GB" b="1" dirty="0">
                <a:solidFill>
                  <a:schemeClr val="bg1"/>
                </a:solidFill>
              </a:rPr>
              <a:t>DI Framework</a:t>
            </a:r>
          </a:p>
          <a:p>
            <a:pPr>
              <a:buClr>
                <a:schemeClr val="tx1"/>
              </a:buClr>
            </a:pPr>
            <a:r>
              <a:rPr lang="en-GB" dirty="0"/>
              <a:t>Ensure a software application does what its authors </a:t>
            </a:r>
            <a:br>
              <a:rPr lang="en-GB" dirty="0"/>
            </a:br>
            <a:r>
              <a:rPr lang="en-GB" dirty="0"/>
              <a:t>intend it to do with </a:t>
            </a:r>
            <a:r>
              <a:rPr lang="en-GB" b="1" dirty="0">
                <a:solidFill>
                  <a:schemeClr val="bg1"/>
                </a:solidFill>
              </a:rPr>
              <a:t>automated testing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Use </a:t>
            </a:r>
            <a:r>
              <a:rPr lang="en-GB" b="1" dirty="0" err="1">
                <a:solidFill>
                  <a:schemeClr val="bg1"/>
                </a:solidFill>
              </a:rPr>
              <a:t>NUnit</a:t>
            </a:r>
            <a:r>
              <a:rPr lang="en-GB" dirty="0"/>
              <a:t> framework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Objectives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AC9B3-CD5E-485F-AC84-B066819DD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1 practical problem for 6 hours:</a:t>
            </a:r>
          </a:p>
          <a:p>
            <a:pPr lvl="1"/>
            <a:r>
              <a:rPr lang="en-GB" dirty="0"/>
              <a:t>You are given a partially-implemented C# project</a:t>
            </a:r>
          </a:p>
          <a:p>
            <a:pPr lvl="2"/>
            <a:r>
              <a:rPr lang="en-GB" dirty="0"/>
              <a:t>You should implement the rest of it and fix any bugs</a:t>
            </a:r>
          </a:p>
          <a:p>
            <a:pPr lvl="2"/>
            <a:r>
              <a:rPr lang="en-GB" dirty="0"/>
              <a:t>Use Reflection inside the project</a:t>
            </a:r>
          </a:p>
          <a:p>
            <a:pPr lvl="2"/>
            <a:r>
              <a:rPr lang="en-GB" dirty="0"/>
              <a:t>Write Unit Tests for the project</a:t>
            </a:r>
          </a:p>
          <a:p>
            <a:r>
              <a:rPr lang="en-GB" dirty="0"/>
              <a:t>Automated judge system with </a:t>
            </a:r>
            <a:r>
              <a:rPr lang="en-GB" b="1" dirty="0">
                <a:solidFill>
                  <a:schemeClr val="bg1"/>
                </a:solidFill>
              </a:rPr>
              <a:t>real-time feedback</a:t>
            </a:r>
          </a:p>
          <a:p>
            <a:pPr lvl="1"/>
            <a:r>
              <a:rPr lang="en-GB" dirty="0"/>
              <a:t>Upload a zip project to the judge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710A67-8258-40BF-92EB-5591C8FB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Exam</a:t>
            </a:r>
          </a:p>
        </p:txBody>
      </p:sp>
    </p:spTree>
    <p:extLst>
      <p:ext uri="{BB962C8B-B14F-4D97-AF65-F5344CB8AC3E}">
        <p14:creationId xmlns:p14="http://schemas.microsoft.com/office/powerpoint/2010/main" val="31253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5400" dirty="0"/>
              <a:t>Exam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1903A1-16BE-4FFA-B0C9-759872B7B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8692-CA7F-467D-B3BA-6F205A48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1066800"/>
            <a:ext cx="1822172" cy="31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3.ytimg.com/vi/HZzUfL866zY/maxresdefault.jpg">
            <a:extLst>
              <a:ext uri="{FF2B5EF4-FFF2-40B4-BE49-F238E27FC236}">
                <a16:creationId xmlns:a16="http://schemas.microsoft.com/office/drawing/2014/main" id="{0560E3A5-A111-4ED3-99C3-ECFDA0E98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009" y="1606967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660" y="1196706"/>
            <a:ext cx="11535710" cy="519971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Chief SharePoint Architect, </a:t>
            </a:r>
            <a:br>
              <a:rPr lang="en-GB" dirty="0"/>
            </a:br>
            <a:r>
              <a:rPr lang="en-GB" dirty="0"/>
              <a:t>Owner </a:t>
            </a:r>
            <a:r>
              <a:rPr lang="bg-BG" dirty="0"/>
              <a:t>@</a:t>
            </a:r>
            <a:r>
              <a:rPr lang="en-GB" dirty="0"/>
              <a:t> </a:t>
            </a:r>
            <a:r>
              <a:rPr lang="en-GB" dirty="0" err="1"/>
              <a:t>OneBit</a:t>
            </a:r>
            <a:r>
              <a:rPr lang="en-GB" dirty="0"/>
              <a:t> Software</a:t>
            </a:r>
            <a:endParaRPr lang="en-GB" noProof="1"/>
          </a:p>
          <a:p>
            <a:r>
              <a:rPr lang="en-GB" noProof="1"/>
              <a:t>Achieved two of highest degrees of</a:t>
            </a:r>
            <a:br>
              <a:rPr lang="en-GB" noProof="1"/>
            </a:br>
            <a:r>
              <a:rPr lang="en-GB" noProof="1"/>
              <a:t>technologie certification</a:t>
            </a:r>
          </a:p>
          <a:p>
            <a:pPr lvl="1"/>
            <a:r>
              <a:rPr lang="en-GB" noProof="1"/>
              <a:t>Microsoft Certified Master</a:t>
            </a:r>
          </a:p>
          <a:p>
            <a:pPr lvl="1"/>
            <a:r>
              <a:rPr lang="en-GB" noProof="1"/>
              <a:t>Microsoft Certified Solution Master</a:t>
            </a:r>
          </a:p>
          <a:p>
            <a:r>
              <a:rPr lang="en-GB" dirty="0"/>
              <a:t>External consultant at </a:t>
            </a:r>
            <a:br>
              <a:rPr lang="en-GB" dirty="0"/>
            </a:br>
            <a:r>
              <a:rPr lang="en-GB" dirty="0"/>
              <a:t>"Office 365 Developer Patterns &amp; </a:t>
            </a:r>
            <a:br>
              <a:rPr lang="en-GB" dirty="0"/>
            </a:br>
            <a:r>
              <a:rPr lang="en-GB" dirty="0"/>
              <a:t>Practices Core Team" at Microsoft Redmond</a:t>
            </a:r>
            <a:endParaRPr lang="en-US" noProof="1"/>
          </a:p>
          <a:p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Radi</a:t>
            </a:r>
            <a:r>
              <a:rPr lang="en-GB" dirty="0"/>
              <a:t> </a:t>
            </a:r>
            <a:r>
              <a:rPr lang="en-GB" dirty="0" err="1"/>
              <a:t>Atanasov</a:t>
            </a:r>
            <a:endParaRPr lang="bg-BG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B4F8CE0-6670-470B-9CFE-2B9B24EBAF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9943950" y="4737784"/>
            <a:ext cx="1962267" cy="1439250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0346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</Template>
  <TotalTime>0</TotalTime>
  <Words>499</Words>
  <Application>Microsoft Office PowerPoint</Application>
  <PresentationFormat>Custom</PresentationFormat>
  <Paragraphs>131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C# OOP Advanced</vt:lpstr>
      <vt:lpstr>Table of Contents</vt:lpstr>
      <vt:lpstr>Have a Question?</vt:lpstr>
      <vt:lpstr>PowerPoint Presentation</vt:lpstr>
      <vt:lpstr>Course Objectives</vt:lpstr>
      <vt:lpstr>Practical Exam</vt:lpstr>
      <vt:lpstr>PowerPoint Presentation</vt:lpstr>
      <vt:lpstr>PowerPoint Presentation</vt:lpstr>
      <vt:lpstr>Radi Atanasov</vt:lpstr>
      <vt:lpstr>ONEBIT SOFTWARE</vt:lpstr>
      <vt:lpstr>Stoyan Shopov</vt:lpstr>
      <vt:lpstr>PowerPoint Presentation</vt:lpstr>
      <vt:lpstr>Course Information</vt:lpstr>
      <vt:lpstr>Homework Assignments &amp; Exercises</vt:lpstr>
      <vt:lpstr>Scoring System for the Course</vt:lpstr>
      <vt:lpstr>Course Web Site, Forum and FB Group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OOP Advanced Course Introduction</dc:title>
  <dc:subject>C# OOP Advanced – Practical Training Course @ SoftUni</dc:subject>
  <dc:creator/>
  <cp:keywords>C# OOP Advanced, C#, OOP, Basics, objet-oriented programming, Software University, SoftUni, programming, coding, software development, education, training, course</cp:keywords>
  <dc:description>C# OOP Advanced Course @ SoftUni – https://softuni.bg/courses/csharp-oop-advanced-high-quality-code</dc:description>
  <cp:lastModifiedBy/>
  <cp:revision>1</cp:revision>
  <dcterms:created xsi:type="dcterms:W3CDTF">2014-01-02T17:00:34Z</dcterms:created>
  <dcterms:modified xsi:type="dcterms:W3CDTF">2018-11-15T11:37:03Z</dcterms:modified>
  <cp:category>programming, education, software engineering, software development 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